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embeddedFontLst>
    <p:embeddedFont>
      <p:font typeface="Lato" panose="020F0502020204030203" pitchFamily="34" charset="0"/>
      <p:regular r:id="rId32"/>
      <p:bold r:id="rId33"/>
      <p:italic r:id="rId34"/>
      <p:boldItalic r:id="rId35"/>
    </p:embeddedFont>
    <p:embeddedFont>
      <p:font typeface="Montserrat" panose="00000500000000000000" pitchFamily="2" charset="0"/>
      <p:regular r:id="rId36"/>
      <p:bold r:id="rId37"/>
      <p:italic r:id="rId38"/>
      <p:boldItalic r:id="rId39"/>
    </p:embeddedFont>
    <p:embeddedFont>
      <p:font typeface="Oswald" panose="00000500000000000000" pitchFamily="2" charset="0"/>
      <p:regular r:id="rId40"/>
      <p:bold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996"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2bbd798125_2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2bbd798125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2bf470df2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2bf470df2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bbd798125_3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bbd798125_3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e12b8e0101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e12b8e010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22c2c13a8d7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22c2c13a8d7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2bbd798125_3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2bbd798125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2c2c13a8d7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22c2c13a8d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2bbd798125_3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2bbd798125_3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2c2c13a8d7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22c2c13a8d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2c2c13a8d7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2c2c13a8d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2bbd798125_3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2bbd798125_3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182c3cd36f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2182c3cd36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2182c3cd36f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2182c3cd36f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2182c3cd36f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2182c3cd36f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22bbd798125_3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22bbd798125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18351cbc11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218351cbc1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182c3cd36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182c3cd3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182c3cd36f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182c3cd36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22c7c995e88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22c7c995e88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182ac7c9e3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182ac7c9e3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2c7c995e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22c7c995e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2bbd798125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2bbd798125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2c7c995e88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2c7c995e8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2c7ca4d2f7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2c7ca4d2f7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2c7c995e88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2c7c995e8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2c7c995e88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2c7c995e8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2bbd798125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2bbd798125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2cabdb167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2cabdb16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ijcrt.org/papers/IJCRT2106513.pdf"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hyperlink" Target="https://www.punemetrorail.org/download/PuneMetro-DPR.pdf" TargetMode="External"/><Relationship Id="rId4" Type="http://schemas.openxmlformats.org/officeDocument/2006/relationships/hyperlink" Target="https://www.diva-portal.org/smash/get/diva2:575113/FULLTEXT05.pdf"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068875" y="1053200"/>
            <a:ext cx="52527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4300"/>
              <a:t>    </a:t>
            </a:r>
            <a:r>
              <a:rPr lang="en" sz="4300" b="1" i="1"/>
              <a:t>Metro Connect</a:t>
            </a:r>
            <a:endParaRPr sz="4300" b="1" i="1"/>
          </a:p>
          <a:p>
            <a:pPr marL="0" lvl="0" indent="0" algn="l" rtl="0">
              <a:spcBef>
                <a:spcPts val="0"/>
              </a:spcBef>
              <a:spcAft>
                <a:spcPts val="0"/>
              </a:spcAft>
              <a:buNone/>
            </a:pPr>
            <a:endParaRPr sz="4300"/>
          </a:p>
        </p:txBody>
      </p:sp>
      <p:pic>
        <p:nvPicPr>
          <p:cNvPr id="135" name="Google Shape;135;p13"/>
          <p:cNvPicPr preferRelativeResize="0"/>
          <p:nvPr/>
        </p:nvPicPr>
        <p:blipFill>
          <a:blip r:embed="rId3">
            <a:alphaModFix/>
          </a:blip>
          <a:stretch>
            <a:fillRect/>
          </a:stretch>
        </p:blipFill>
        <p:spPr>
          <a:xfrm>
            <a:off x="4359476" y="1316799"/>
            <a:ext cx="4784527" cy="3826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2"/>
          <p:cNvSpPr txBox="1">
            <a:spLocks noGrp="1"/>
          </p:cNvSpPr>
          <p:nvPr>
            <p:ph type="title"/>
          </p:nvPr>
        </p:nvSpPr>
        <p:spPr>
          <a:xfrm>
            <a:off x="854025" y="1117825"/>
            <a:ext cx="4587000" cy="1148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b="1"/>
              <a:t>RESEARCH </a:t>
            </a:r>
            <a:endParaRPr b="1"/>
          </a:p>
        </p:txBody>
      </p:sp>
      <p:pic>
        <p:nvPicPr>
          <p:cNvPr id="190" name="Google Shape;190;p22"/>
          <p:cNvPicPr preferRelativeResize="0"/>
          <p:nvPr/>
        </p:nvPicPr>
        <p:blipFill>
          <a:blip r:embed="rId3">
            <a:alphaModFix/>
          </a:blip>
          <a:stretch>
            <a:fillRect/>
          </a:stretch>
        </p:blipFill>
        <p:spPr>
          <a:xfrm>
            <a:off x="1518117" y="2571750"/>
            <a:ext cx="3570833" cy="2065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3"/>
          <p:cNvSpPr txBox="1">
            <a:spLocks noGrp="1"/>
          </p:cNvSpPr>
          <p:nvPr>
            <p:ph type="body" idx="1"/>
          </p:nvPr>
        </p:nvSpPr>
        <p:spPr>
          <a:xfrm>
            <a:off x="982200" y="668700"/>
            <a:ext cx="7179600" cy="4072500"/>
          </a:xfrm>
          <a:prstGeom prst="rect">
            <a:avLst/>
          </a:prstGeom>
        </p:spPr>
        <p:txBody>
          <a:bodyPr spcFirstLastPara="1" wrap="square" lIns="91425" tIns="91425" rIns="91425" bIns="91425" anchor="t" anchorCtr="0">
            <a:normAutofit lnSpcReduction="10000"/>
          </a:bodyPr>
          <a:lstStyle/>
          <a:p>
            <a:pPr marL="457200" lvl="0" indent="0" algn="l" rtl="0">
              <a:spcBef>
                <a:spcPts val="0"/>
              </a:spcBef>
              <a:spcAft>
                <a:spcPts val="0"/>
              </a:spcAft>
              <a:buNone/>
            </a:pPr>
            <a:r>
              <a:rPr lang="en" sz="2500" b="1"/>
              <a:t>   USER BEHAVIOUR AND NEED   </a:t>
            </a:r>
            <a:endParaRPr sz="2500" b="1"/>
          </a:p>
          <a:p>
            <a:pPr marL="0" lvl="0" indent="0" algn="l" rtl="0">
              <a:spcBef>
                <a:spcPts val="1200"/>
              </a:spcBef>
              <a:spcAft>
                <a:spcPts val="0"/>
              </a:spcAft>
              <a:buNone/>
            </a:pPr>
            <a:r>
              <a:rPr lang="en" sz="1600" b="1"/>
              <a:t> </a:t>
            </a:r>
            <a:endParaRPr sz="1600" b="1"/>
          </a:p>
          <a:p>
            <a:pPr marL="0" lvl="0" indent="0" algn="l" rtl="0">
              <a:spcBef>
                <a:spcPts val="1200"/>
              </a:spcBef>
              <a:spcAft>
                <a:spcPts val="0"/>
              </a:spcAft>
              <a:buNone/>
            </a:pPr>
            <a:r>
              <a:rPr lang="en" sz="1700" b="1"/>
              <a:t>Needs &amp; pain points of users :</a:t>
            </a:r>
            <a:endParaRPr sz="1700" b="1"/>
          </a:p>
          <a:p>
            <a:pPr marL="457200" lvl="0" indent="-336550" algn="l" rtl="0">
              <a:spcBef>
                <a:spcPts val="1200"/>
              </a:spcBef>
              <a:spcAft>
                <a:spcPts val="0"/>
              </a:spcAft>
              <a:buSzPts val="1700"/>
              <a:buAutoNum type="arabicParenR"/>
            </a:pPr>
            <a:r>
              <a:rPr lang="en" sz="1700" b="1"/>
              <a:t>Less metro routes are working , many of metro construction work is still going on , so currently metro is efficient only for small routes .</a:t>
            </a:r>
            <a:endParaRPr sz="1700" b="1"/>
          </a:p>
          <a:p>
            <a:pPr marL="0" lvl="0" indent="0" algn="l" rtl="0">
              <a:spcBef>
                <a:spcPts val="1200"/>
              </a:spcBef>
              <a:spcAft>
                <a:spcPts val="0"/>
              </a:spcAft>
              <a:buNone/>
            </a:pPr>
            <a:r>
              <a:rPr lang="en" sz="1700" b="1"/>
              <a:t>2)	Lack of Timings of Metro . </a:t>
            </a:r>
            <a:endParaRPr sz="1700" b="1"/>
          </a:p>
          <a:p>
            <a:pPr marL="0" lvl="0" indent="0" algn="l" rtl="0">
              <a:spcBef>
                <a:spcPts val="1200"/>
              </a:spcBef>
              <a:spcAft>
                <a:spcPts val="0"/>
              </a:spcAft>
              <a:buNone/>
            </a:pPr>
            <a:r>
              <a:rPr lang="en" sz="1700" b="1"/>
              <a:t>3)	Less Frequency of Metro .</a:t>
            </a:r>
            <a:endParaRPr sz="1700" b="1"/>
          </a:p>
          <a:p>
            <a:pPr marL="0" lvl="0" indent="0" algn="l" rtl="0">
              <a:spcBef>
                <a:spcPts val="1200"/>
              </a:spcBef>
              <a:spcAft>
                <a:spcPts val="0"/>
              </a:spcAft>
              <a:buNone/>
            </a:pPr>
            <a:r>
              <a:rPr lang="en" sz="1700" b="1"/>
              <a:t>4)	People had less knowledge about extent of metro routes as it is under-developing .</a:t>
            </a:r>
            <a:endParaRPr sz="1700" b="1"/>
          </a:p>
          <a:p>
            <a:pPr marL="0" lvl="0" indent="0" algn="l" rtl="0">
              <a:spcBef>
                <a:spcPts val="1200"/>
              </a:spcBef>
              <a:spcAft>
                <a:spcPts val="1200"/>
              </a:spcAft>
              <a:buNone/>
            </a:pPr>
            <a:endParaRPr sz="1500"/>
          </a:p>
        </p:txBody>
      </p:sp>
      <p:pic>
        <p:nvPicPr>
          <p:cNvPr id="196" name="Google Shape;196;p23"/>
          <p:cNvPicPr preferRelativeResize="0"/>
          <p:nvPr/>
        </p:nvPicPr>
        <p:blipFill>
          <a:blip r:embed="rId3">
            <a:alphaModFix amt="94000"/>
          </a:blip>
          <a:stretch>
            <a:fillRect/>
          </a:stretch>
        </p:blipFill>
        <p:spPr>
          <a:xfrm>
            <a:off x="6534525" y="382100"/>
            <a:ext cx="2277650" cy="1311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4"/>
          <p:cNvSpPr txBox="1">
            <a:spLocks noGrp="1"/>
          </p:cNvSpPr>
          <p:nvPr>
            <p:ph type="title"/>
          </p:nvPr>
        </p:nvSpPr>
        <p:spPr>
          <a:xfrm>
            <a:off x="914350" y="951900"/>
            <a:ext cx="4587000" cy="1148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b="1"/>
              <a:t>SOLUTION</a:t>
            </a:r>
            <a:endParaRPr b="1"/>
          </a:p>
        </p:txBody>
      </p:sp>
      <p:pic>
        <p:nvPicPr>
          <p:cNvPr id="202" name="Google Shape;202;p24"/>
          <p:cNvPicPr preferRelativeResize="0"/>
          <p:nvPr/>
        </p:nvPicPr>
        <p:blipFill>
          <a:blip r:embed="rId3">
            <a:alphaModFix/>
          </a:blip>
          <a:stretch>
            <a:fillRect/>
          </a:stretch>
        </p:blipFill>
        <p:spPr>
          <a:xfrm>
            <a:off x="2088550" y="2232100"/>
            <a:ext cx="2238600" cy="2238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5"/>
          <p:cNvSpPr txBox="1">
            <a:spLocks noGrp="1"/>
          </p:cNvSpPr>
          <p:nvPr>
            <p:ph type="title"/>
          </p:nvPr>
        </p:nvSpPr>
        <p:spPr>
          <a:xfrm>
            <a:off x="735800" y="529500"/>
            <a:ext cx="7038900" cy="11499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500" b="1"/>
              <a:t>Metro Route Finder using Graphs Traversal methods</a:t>
            </a:r>
            <a:endParaRPr sz="2500" b="1"/>
          </a:p>
        </p:txBody>
      </p:sp>
      <p:sp>
        <p:nvSpPr>
          <p:cNvPr id="208" name="Google Shape;208;p25"/>
          <p:cNvSpPr txBox="1">
            <a:spLocks noGrp="1"/>
          </p:cNvSpPr>
          <p:nvPr>
            <p:ph type="body" idx="1"/>
          </p:nvPr>
        </p:nvSpPr>
        <p:spPr>
          <a:xfrm>
            <a:off x="841375" y="1769925"/>
            <a:ext cx="7038900" cy="2935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a:t>This project is aimed to be assistant for daily commuters , help them in reaching their desired destination via Metro . </a:t>
            </a:r>
            <a:endParaRPr sz="1800"/>
          </a:p>
          <a:p>
            <a:pPr marL="0" lvl="0" indent="0" algn="l" rtl="0">
              <a:spcBef>
                <a:spcPts val="1200"/>
              </a:spcBef>
              <a:spcAft>
                <a:spcPts val="0"/>
              </a:spcAft>
              <a:buNone/>
            </a:pPr>
            <a:r>
              <a:rPr lang="en" sz="1800"/>
              <a:t>It will use Graphs traversal methods for finding shortest path between source and destination nodes.</a:t>
            </a:r>
            <a:endParaRPr sz="1800"/>
          </a:p>
          <a:p>
            <a:pPr marL="0" lvl="0" indent="0" algn="l" rtl="0">
              <a:spcBef>
                <a:spcPts val="1200"/>
              </a:spcBef>
              <a:spcAft>
                <a:spcPts val="1200"/>
              </a:spcAft>
              <a:buNone/>
            </a:pPr>
            <a:r>
              <a:rPr lang="en" sz="1800"/>
              <a:t>Along with it , using some allied data structures , multiple other assisting features can be developed .</a:t>
            </a:r>
            <a:endParaRPr sz="1800"/>
          </a:p>
        </p:txBody>
      </p:sp>
      <p:pic>
        <p:nvPicPr>
          <p:cNvPr id="209" name="Google Shape;209;p25"/>
          <p:cNvPicPr preferRelativeResize="0"/>
          <p:nvPr/>
        </p:nvPicPr>
        <p:blipFill>
          <a:blip r:embed="rId3">
            <a:alphaModFix/>
          </a:blip>
          <a:stretch>
            <a:fillRect/>
          </a:stretch>
        </p:blipFill>
        <p:spPr>
          <a:xfrm>
            <a:off x="7008125" y="-70400"/>
            <a:ext cx="2844825" cy="2844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6"/>
          <p:cNvSpPr txBox="1">
            <a:spLocks noGrp="1"/>
          </p:cNvSpPr>
          <p:nvPr>
            <p:ph type="title"/>
          </p:nvPr>
        </p:nvSpPr>
        <p:spPr>
          <a:xfrm>
            <a:off x="1052550" y="393750"/>
            <a:ext cx="7038900" cy="914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600" b="1"/>
              <a:t>Metro Assistant Application</a:t>
            </a:r>
            <a:endParaRPr sz="2600" b="1"/>
          </a:p>
        </p:txBody>
      </p:sp>
      <p:sp>
        <p:nvSpPr>
          <p:cNvPr id="215" name="Google Shape;215;p26"/>
          <p:cNvSpPr txBox="1">
            <a:spLocks noGrp="1"/>
          </p:cNvSpPr>
          <p:nvPr>
            <p:ph type="body" idx="1"/>
          </p:nvPr>
        </p:nvSpPr>
        <p:spPr>
          <a:xfrm>
            <a:off x="1207000" y="13078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700"/>
              <a:t>Metro app is meant to be a one-stop destination that helps users to search metro routes between two metro stations, view metro station details,  search nearest metro stations… basically everything related to metro.</a:t>
            </a:r>
            <a:endParaRPr sz="1700"/>
          </a:p>
        </p:txBody>
      </p:sp>
      <p:pic>
        <p:nvPicPr>
          <p:cNvPr id="216" name="Google Shape;216;p26"/>
          <p:cNvPicPr preferRelativeResize="0"/>
          <p:nvPr/>
        </p:nvPicPr>
        <p:blipFill>
          <a:blip r:embed="rId3">
            <a:alphaModFix/>
          </a:blip>
          <a:stretch>
            <a:fillRect/>
          </a:stretch>
        </p:blipFill>
        <p:spPr>
          <a:xfrm>
            <a:off x="2518950" y="2685375"/>
            <a:ext cx="3922774" cy="1798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7"/>
          <p:cNvSpPr txBox="1">
            <a:spLocks noGrp="1"/>
          </p:cNvSpPr>
          <p:nvPr>
            <p:ph type="title"/>
          </p:nvPr>
        </p:nvSpPr>
        <p:spPr>
          <a:xfrm>
            <a:off x="914350" y="801075"/>
            <a:ext cx="4587000" cy="1148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b="1"/>
              <a:t>BENEFITS</a:t>
            </a:r>
            <a:endParaRPr b="1"/>
          </a:p>
        </p:txBody>
      </p:sp>
      <p:pic>
        <p:nvPicPr>
          <p:cNvPr id="222" name="Google Shape;222;p27"/>
          <p:cNvPicPr preferRelativeResize="0"/>
          <p:nvPr/>
        </p:nvPicPr>
        <p:blipFill>
          <a:blip r:embed="rId3">
            <a:alphaModFix/>
          </a:blip>
          <a:stretch>
            <a:fillRect/>
          </a:stretch>
        </p:blipFill>
        <p:spPr>
          <a:xfrm>
            <a:off x="1986725" y="2254700"/>
            <a:ext cx="2442250" cy="24422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8"/>
          <p:cNvSpPr txBox="1">
            <a:spLocks noGrp="1"/>
          </p:cNvSpPr>
          <p:nvPr>
            <p:ph type="title"/>
          </p:nvPr>
        </p:nvSpPr>
        <p:spPr>
          <a:xfrm>
            <a:off x="1297500" y="186025"/>
            <a:ext cx="7038900" cy="346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28" name="Google Shape;228;p28"/>
          <p:cNvSpPr txBox="1">
            <a:spLocks noGrp="1"/>
          </p:cNvSpPr>
          <p:nvPr>
            <p:ph type="body" idx="1"/>
          </p:nvPr>
        </p:nvSpPr>
        <p:spPr>
          <a:xfrm>
            <a:off x="1297500" y="744125"/>
            <a:ext cx="7038900" cy="40422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AutoNum type="arabicParenR"/>
            </a:pPr>
            <a:r>
              <a:rPr lang="en" sz="1900"/>
              <a:t>Ease for searching routes.</a:t>
            </a:r>
            <a:endParaRPr sz="1900"/>
          </a:p>
          <a:p>
            <a:pPr marL="457200" lvl="0" indent="-349250" algn="l" rtl="0">
              <a:spcBef>
                <a:spcPts val="0"/>
              </a:spcBef>
              <a:spcAft>
                <a:spcPts val="0"/>
              </a:spcAft>
              <a:buSzPts val="1900"/>
              <a:buAutoNum type="arabicParenR"/>
            </a:pPr>
            <a:r>
              <a:rPr lang="en" sz="1900"/>
              <a:t>Easy access to metro maps - Which will always be updated  according to recent developments.</a:t>
            </a:r>
            <a:endParaRPr sz="1900"/>
          </a:p>
          <a:p>
            <a:pPr marL="457200" lvl="0" indent="-349250" algn="l" rtl="0">
              <a:spcBef>
                <a:spcPts val="0"/>
              </a:spcBef>
              <a:spcAft>
                <a:spcPts val="0"/>
              </a:spcAft>
              <a:buSzPts val="1900"/>
              <a:buAutoNum type="arabicParenR"/>
            </a:pPr>
            <a:r>
              <a:rPr lang="en" sz="1900"/>
              <a:t>Locating nearby metro stations.</a:t>
            </a:r>
            <a:endParaRPr sz="1900"/>
          </a:p>
          <a:p>
            <a:pPr marL="457200" lvl="0" indent="-349250" algn="l" rtl="0">
              <a:spcBef>
                <a:spcPts val="0"/>
              </a:spcBef>
              <a:spcAft>
                <a:spcPts val="0"/>
              </a:spcAft>
              <a:buSzPts val="1900"/>
              <a:buAutoNum type="arabicParenR"/>
            </a:pPr>
            <a:r>
              <a:rPr lang="en" sz="1900"/>
              <a:t>An assistant that helps us in changing the mode of travel.</a:t>
            </a:r>
            <a:endParaRPr sz="1900"/>
          </a:p>
          <a:p>
            <a:pPr marL="457200" lvl="0" indent="-349250" algn="l" rtl="0">
              <a:spcBef>
                <a:spcPts val="0"/>
              </a:spcBef>
              <a:spcAft>
                <a:spcPts val="0"/>
              </a:spcAft>
              <a:buSzPts val="1900"/>
              <a:buAutoNum type="arabicParenR"/>
            </a:pPr>
            <a:r>
              <a:rPr lang="en" sz="1900"/>
              <a:t>It will increase the number of people travelling by metro. Thus, leading to an increased response for the Pune metro.</a:t>
            </a:r>
            <a:endParaRPr sz="1900"/>
          </a:p>
          <a:p>
            <a:pPr marL="457200" lvl="0" indent="-349250" algn="l" rtl="0">
              <a:spcBef>
                <a:spcPts val="0"/>
              </a:spcBef>
              <a:spcAft>
                <a:spcPts val="0"/>
              </a:spcAft>
              <a:buSzPts val="1900"/>
              <a:buAutoNum type="arabicParenR"/>
            </a:pPr>
            <a:r>
              <a:rPr lang="en" sz="1900"/>
              <a:t>By looking at the increased response , Government can increase the number of trips &amp; Eventually the  road traffic will get reduced.</a:t>
            </a:r>
            <a:endParaRPr sz="19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9"/>
          <p:cNvSpPr txBox="1">
            <a:spLocks noGrp="1"/>
          </p:cNvSpPr>
          <p:nvPr>
            <p:ph type="title"/>
          </p:nvPr>
        </p:nvSpPr>
        <p:spPr>
          <a:xfrm>
            <a:off x="748450" y="635150"/>
            <a:ext cx="4587000" cy="1148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b="1"/>
              <a:t>CHALLENGES</a:t>
            </a:r>
            <a:endParaRPr b="1"/>
          </a:p>
        </p:txBody>
      </p:sp>
      <p:pic>
        <p:nvPicPr>
          <p:cNvPr id="234" name="Google Shape;234;p29"/>
          <p:cNvPicPr preferRelativeResize="0"/>
          <p:nvPr/>
        </p:nvPicPr>
        <p:blipFill>
          <a:blip r:embed="rId3">
            <a:alphaModFix/>
          </a:blip>
          <a:stretch>
            <a:fillRect/>
          </a:stretch>
        </p:blipFill>
        <p:spPr>
          <a:xfrm>
            <a:off x="1520850" y="1479750"/>
            <a:ext cx="3428351" cy="343550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0"/>
          <p:cNvSpPr txBox="1">
            <a:spLocks noGrp="1"/>
          </p:cNvSpPr>
          <p:nvPr>
            <p:ph type="body" idx="1"/>
          </p:nvPr>
        </p:nvSpPr>
        <p:spPr>
          <a:xfrm>
            <a:off x="1297500" y="955300"/>
            <a:ext cx="7038900" cy="3523500"/>
          </a:xfrm>
          <a:prstGeom prst="rect">
            <a:avLst/>
          </a:prstGeom>
        </p:spPr>
        <p:txBody>
          <a:bodyPr spcFirstLastPara="1" wrap="square" lIns="91425" tIns="91425" rIns="91425" bIns="91425" anchor="t" anchorCtr="0">
            <a:normAutofit/>
          </a:bodyPr>
          <a:lstStyle/>
          <a:p>
            <a:pPr marL="457200" lvl="0" indent="-361950" algn="l" rtl="0">
              <a:spcBef>
                <a:spcPts val="0"/>
              </a:spcBef>
              <a:spcAft>
                <a:spcPts val="0"/>
              </a:spcAft>
              <a:buSzPts val="2100"/>
              <a:buAutoNum type="arabicParenR"/>
            </a:pPr>
            <a:r>
              <a:rPr lang="en" sz="2100"/>
              <a:t>To make a complete User friendly system .</a:t>
            </a:r>
            <a:endParaRPr sz="2100"/>
          </a:p>
          <a:p>
            <a:pPr marL="457200" lvl="0" indent="-361950" algn="l" rtl="0">
              <a:spcBef>
                <a:spcPts val="0"/>
              </a:spcBef>
              <a:spcAft>
                <a:spcPts val="0"/>
              </a:spcAft>
              <a:buSzPts val="2100"/>
              <a:buAutoNum type="arabicParenR"/>
            </a:pPr>
            <a:r>
              <a:rPr lang="en" sz="2100"/>
              <a:t>To inculcate a Recommendation system that analyzes user and suggests him better.</a:t>
            </a:r>
            <a:endParaRPr sz="2100"/>
          </a:p>
          <a:p>
            <a:pPr marL="457200" lvl="0" indent="-361950" algn="l" rtl="0">
              <a:spcBef>
                <a:spcPts val="0"/>
              </a:spcBef>
              <a:spcAft>
                <a:spcPts val="0"/>
              </a:spcAft>
              <a:buSzPts val="2100"/>
              <a:buAutoNum type="arabicParenR"/>
            </a:pPr>
            <a:r>
              <a:rPr lang="en" sz="2100"/>
              <a:t>To make travel secure , to build a one tap service that helps user whenever he/she is in trouble by informing nearest Police station about the location of user .</a:t>
            </a:r>
            <a:endParaRPr sz="21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1"/>
          <p:cNvSpPr txBox="1">
            <a:spLocks noGrp="1"/>
          </p:cNvSpPr>
          <p:nvPr>
            <p:ph type="title"/>
          </p:nvPr>
        </p:nvSpPr>
        <p:spPr>
          <a:xfrm>
            <a:off x="1418175" y="484250"/>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en" sz="2700" b="1" dirty="0">
                <a:latin typeface="Lato"/>
                <a:ea typeface="Lato"/>
                <a:cs typeface="Lato"/>
                <a:sym typeface="Lato"/>
              </a:rPr>
              <a:t>Research Papers Reference</a:t>
            </a:r>
            <a:endParaRPr sz="3800" dirty="0"/>
          </a:p>
        </p:txBody>
      </p:sp>
      <p:sp>
        <p:nvSpPr>
          <p:cNvPr id="245" name="Google Shape;245;p31"/>
          <p:cNvSpPr txBox="1">
            <a:spLocks noGrp="1"/>
          </p:cNvSpPr>
          <p:nvPr>
            <p:ph type="body" idx="1"/>
          </p:nvPr>
        </p:nvSpPr>
        <p:spPr>
          <a:xfrm>
            <a:off x="855350" y="1574825"/>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dirty="0"/>
              <a:t>This research paper work is based on Delhi Metro . Referring this we will be implementing the same with some additionals on Pune Metro</a:t>
            </a:r>
            <a:endParaRPr sz="1700" dirty="0"/>
          </a:p>
          <a:p>
            <a:pPr marL="0" lvl="0" indent="0" algn="l" rtl="0">
              <a:spcBef>
                <a:spcPts val="1200"/>
              </a:spcBef>
              <a:spcAft>
                <a:spcPts val="0"/>
              </a:spcAft>
              <a:buNone/>
            </a:pPr>
            <a:r>
              <a:rPr lang="en" sz="1700" u="sng" dirty="0">
                <a:solidFill>
                  <a:schemeClr val="hlink"/>
                </a:solidFill>
                <a:hlinkClick r:id="rId3"/>
              </a:rPr>
              <a:t>https://ijcrt.org/papers/IJCRT2106513.pdf</a:t>
            </a:r>
            <a:endParaRPr sz="1700" dirty="0"/>
          </a:p>
          <a:p>
            <a:pPr marL="0" lvl="0" indent="0" algn="l" rtl="0">
              <a:spcBef>
                <a:spcPts val="1200"/>
              </a:spcBef>
              <a:spcAft>
                <a:spcPts val="0"/>
              </a:spcAft>
              <a:buNone/>
            </a:pPr>
            <a:r>
              <a:rPr lang="en" sz="1700" u="sng" dirty="0">
                <a:solidFill>
                  <a:schemeClr val="hlink"/>
                </a:solidFill>
                <a:hlinkClick r:id="rId4"/>
              </a:rPr>
              <a:t>https://www.diva-portal.org/smash/get/diva2:575113/FULLTEXT05.pdf</a:t>
            </a:r>
            <a:endParaRPr sz="1700" dirty="0"/>
          </a:p>
          <a:p>
            <a:pPr marL="0" lvl="0" indent="0" algn="l" rtl="0">
              <a:spcBef>
                <a:spcPts val="1200"/>
              </a:spcBef>
              <a:spcAft>
                <a:spcPts val="0"/>
              </a:spcAft>
              <a:buNone/>
            </a:pPr>
            <a:r>
              <a:rPr lang="en" sz="1700" u="sng" dirty="0">
                <a:solidFill>
                  <a:schemeClr val="hlink"/>
                </a:solidFill>
                <a:hlinkClick r:id="rId5"/>
              </a:rPr>
              <a:t>https://www.punemetrorail.org/download/PuneMetro-DPR.pdf</a:t>
            </a:r>
            <a:endParaRPr sz="1700" dirty="0"/>
          </a:p>
          <a:p>
            <a:pPr marL="0" lvl="0" indent="0" algn="l" rtl="0">
              <a:spcBef>
                <a:spcPts val="1200"/>
              </a:spcBef>
              <a:spcAft>
                <a:spcPts val="0"/>
              </a:spcAft>
              <a:buNone/>
            </a:pPr>
            <a:endParaRPr sz="1600" dirty="0"/>
          </a:p>
          <a:p>
            <a:pPr marL="0" lvl="0" indent="0" algn="l" rtl="0">
              <a:spcBef>
                <a:spcPts val="1200"/>
              </a:spcBef>
              <a:spcAft>
                <a:spcPts val="1200"/>
              </a:spcAft>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b="1"/>
              <a:t>OVERVIEW OF PROBLEM</a:t>
            </a:r>
            <a:endParaRPr b="1"/>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Pune Metro  Stations:-</a:t>
            </a:r>
            <a:endParaRPr>
              <a:solidFill>
                <a:srgbClr val="00FFFF"/>
              </a:solidFill>
            </a:endParaRPr>
          </a:p>
        </p:txBody>
      </p:sp>
      <p:sp>
        <p:nvSpPr>
          <p:cNvPr id="251" name="Google Shape;251;p32"/>
          <p:cNvSpPr txBox="1"/>
          <p:nvPr/>
        </p:nvSpPr>
        <p:spPr>
          <a:xfrm>
            <a:off x="3696975" y="1354300"/>
            <a:ext cx="4979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52" name="Google Shape;252;p32"/>
          <p:cNvSpPr txBox="1">
            <a:spLocks noGrp="1"/>
          </p:cNvSpPr>
          <p:nvPr>
            <p:ph type="body" idx="1"/>
          </p:nvPr>
        </p:nvSpPr>
        <p:spPr>
          <a:xfrm>
            <a:off x="1297500" y="1224650"/>
            <a:ext cx="7038900" cy="3604800"/>
          </a:xfrm>
          <a:prstGeom prst="rect">
            <a:avLst/>
          </a:prstGeom>
        </p:spPr>
        <p:txBody>
          <a:bodyPr spcFirstLastPara="1" wrap="square" lIns="91425" tIns="91425" rIns="91425" bIns="91425" anchor="t" anchorCtr="0">
            <a:normAutofit fontScale="92500" lnSpcReduction="20000"/>
          </a:bodyPr>
          <a:lstStyle/>
          <a:p>
            <a:pPr marL="0" lvl="0" indent="0" algn="ctr" rtl="0">
              <a:lnSpc>
                <a:spcPct val="100000"/>
              </a:lnSpc>
              <a:spcBef>
                <a:spcPts val="0"/>
              </a:spcBef>
              <a:spcAft>
                <a:spcPts val="0"/>
              </a:spcAft>
              <a:buNone/>
            </a:pPr>
            <a:r>
              <a:rPr lang="en" sz="2400">
                <a:solidFill>
                  <a:srgbClr val="00FFFF"/>
                </a:solidFill>
                <a:latin typeface="Montserrat"/>
                <a:ea typeface="Montserrat"/>
                <a:cs typeface="Montserrat"/>
                <a:sym typeface="Montserrat"/>
              </a:rPr>
              <a:t>AQUA LINE : </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1.Vanaz</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2.Anand Nagar</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3.Ideal Colony</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4.Nal stop</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5.Garware College</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6.Deccan Gymkhana</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7.Sambhaji Park</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8.PMC</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9.Civil court</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10.Mangalwar Peth</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11.Pune railway station</a:t>
            </a:r>
            <a:endParaRPr sz="2400" b="1">
              <a:solidFill>
                <a:srgbClr val="F3F3F3"/>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solidFill>
                <a:srgbClr val="00FFFF"/>
              </a:solidFill>
            </a:endParaRPr>
          </a:p>
          <a:p>
            <a:pPr marL="0" lvl="0" indent="0" algn="l" rtl="0">
              <a:spcBef>
                <a:spcPts val="0"/>
              </a:spcBef>
              <a:spcAft>
                <a:spcPts val="0"/>
              </a:spcAft>
              <a:buNone/>
            </a:pPr>
            <a:endParaRPr>
              <a:solidFill>
                <a:srgbClr val="00FFFF"/>
              </a:solidFill>
            </a:endParaRPr>
          </a:p>
          <a:p>
            <a:pPr marL="0" lvl="0" indent="0" algn="l" rtl="0">
              <a:spcBef>
                <a:spcPts val="0"/>
              </a:spcBef>
              <a:spcAft>
                <a:spcPts val="0"/>
              </a:spcAft>
              <a:buNone/>
            </a:pPr>
            <a:endParaRPr>
              <a:solidFill>
                <a:srgbClr val="00FFFF"/>
              </a:solidFill>
            </a:endParaRPr>
          </a:p>
          <a:p>
            <a:pPr marL="0" lvl="0" indent="0" algn="l" rtl="0">
              <a:spcBef>
                <a:spcPts val="0"/>
              </a:spcBef>
              <a:spcAft>
                <a:spcPts val="0"/>
              </a:spcAft>
              <a:buNone/>
            </a:pPr>
            <a:endParaRPr>
              <a:solidFill>
                <a:srgbClr val="00FFFF"/>
              </a:solidFill>
            </a:endParaRPr>
          </a:p>
          <a:p>
            <a:pPr marL="0" lvl="0" indent="0" algn="l" rtl="0">
              <a:spcBef>
                <a:spcPts val="0"/>
              </a:spcBef>
              <a:spcAft>
                <a:spcPts val="0"/>
              </a:spcAft>
              <a:buNone/>
            </a:pPr>
            <a:endParaRPr>
              <a:solidFill>
                <a:srgbClr val="00FFFF"/>
              </a:solidFill>
            </a:endParaRPr>
          </a:p>
          <a:p>
            <a:pPr marL="0" lvl="0" indent="0" algn="l" rtl="0">
              <a:spcBef>
                <a:spcPts val="0"/>
              </a:spcBef>
              <a:spcAft>
                <a:spcPts val="0"/>
              </a:spcAft>
              <a:buNone/>
            </a:pPr>
            <a:endParaRPr>
              <a:solidFill>
                <a:srgbClr val="00FFFF"/>
              </a:solidFill>
            </a:endParaRPr>
          </a:p>
          <a:p>
            <a:pPr marL="0" lvl="0" indent="0" algn="l" rtl="0">
              <a:spcBef>
                <a:spcPts val="0"/>
              </a:spcBef>
              <a:spcAft>
                <a:spcPts val="0"/>
              </a:spcAft>
              <a:buNone/>
            </a:pPr>
            <a:endParaRPr>
              <a:solidFill>
                <a:srgbClr val="00FFFF"/>
              </a:solidFill>
            </a:endParaRPr>
          </a:p>
          <a:p>
            <a:pPr marL="0" lvl="0" indent="0" algn="l" rtl="0">
              <a:spcBef>
                <a:spcPts val="0"/>
              </a:spcBef>
              <a:spcAft>
                <a:spcPts val="0"/>
              </a:spcAft>
              <a:buNone/>
            </a:pPr>
            <a:endParaRPr>
              <a:solidFill>
                <a:srgbClr val="00FFFF"/>
              </a:solidFill>
            </a:endParaRPr>
          </a:p>
          <a:p>
            <a:pPr marL="0" lvl="0" indent="0" algn="l" rtl="0">
              <a:spcBef>
                <a:spcPts val="0"/>
              </a:spcBef>
              <a:spcAft>
                <a:spcPts val="0"/>
              </a:spcAft>
              <a:buNone/>
            </a:pPr>
            <a:endParaRPr>
              <a:solidFill>
                <a:srgbClr val="00FFFF"/>
              </a:solidFill>
            </a:endParaRPr>
          </a:p>
          <a:p>
            <a:pPr marL="0" lvl="0" indent="0" algn="l" rtl="0">
              <a:spcBef>
                <a:spcPts val="0"/>
              </a:spcBef>
              <a:spcAft>
                <a:spcPts val="0"/>
              </a:spcAft>
              <a:buNone/>
            </a:pPr>
            <a:endParaRPr>
              <a:solidFill>
                <a:srgbClr val="00FFFF"/>
              </a:solidFill>
            </a:endParaRPr>
          </a:p>
          <a:p>
            <a:pPr marL="0" lvl="0" indent="0" algn="l" rtl="0">
              <a:spcBef>
                <a:spcPts val="0"/>
              </a:spcBef>
              <a:spcAft>
                <a:spcPts val="0"/>
              </a:spcAft>
              <a:buNone/>
            </a:pPr>
            <a:endParaRPr>
              <a:solidFill>
                <a:srgbClr val="FF00FF"/>
              </a:solidFill>
            </a:endParaRPr>
          </a:p>
          <a:p>
            <a:pPr marL="0" lvl="0" indent="0" algn="l" rtl="0">
              <a:spcBef>
                <a:spcPts val="0"/>
              </a:spcBef>
              <a:spcAft>
                <a:spcPts val="0"/>
              </a:spcAft>
              <a:buNone/>
            </a:pPr>
            <a:endParaRPr>
              <a:solidFill>
                <a:srgbClr val="FF00FF"/>
              </a:solidFill>
            </a:endParaRPr>
          </a:p>
          <a:p>
            <a:pPr marL="0" lvl="0" indent="0" algn="l" rtl="0">
              <a:spcBef>
                <a:spcPts val="0"/>
              </a:spcBef>
              <a:spcAft>
                <a:spcPts val="0"/>
              </a:spcAft>
              <a:buNone/>
            </a:pPr>
            <a:endParaRPr>
              <a:solidFill>
                <a:srgbClr val="00FFFF"/>
              </a:solidFill>
            </a:endParaRPr>
          </a:p>
          <a:p>
            <a:pPr marL="0" lvl="0" indent="0" algn="l" rtl="0">
              <a:spcBef>
                <a:spcPts val="0"/>
              </a:spcBef>
              <a:spcAft>
                <a:spcPts val="0"/>
              </a:spcAft>
              <a:buNone/>
            </a:pPr>
            <a:endParaRPr>
              <a:solidFill>
                <a:srgbClr val="00FFFF"/>
              </a:solidFill>
            </a:endParaRPr>
          </a:p>
        </p:txBody>
      </p:sp>
      <p:sp>
        <p:nvSpPr>
          <p:cNvPr id="258" name="Google Shape;258;p33"/>
          <p:cNvSpPr txBox="1">
            <a:spLocks noGrp="1"/>
          </p:cNvSpPr>
          <p:nvPr>
            <p:ph type="body" idx="1"/>
          </p:nvPr>
        </p:nvSpPr>
        <p:spPr>
          <a:xfrm>
            <a:off x="1297500" y="503950"/>
            <a:ext cx="7038900" cy="4127100"/>
          </a:xfrm>
          <a:prstGeom prst="rect">
            <a:avLst/>
          </a:prstGeom>
        </p:spPr>
        <p:txBody>
          <a:bodyPr spcFirstLastPara="1" wrap="square" lIns="91425" tIns="91425" rIns="91425" bIns="91425" anchor="t" anchorCtr="0">
            <a:normAutofit fontScale="85000" lnSpcReduction="20000"/>
          </a:bodyPr>
          <a:lstStyle/>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12.Ruby Hall Clinic</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13.Bund Garden</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14.Yerawada</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15.Kalyani Nagar</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00FFFF"/>
                </a:solidFill>
                <a:latin typeface="Montserrat"/>
                <a:ea typeface="Montserrat"/>
                <a:cs typeface="Montserrat"/>
                <a:sym typeface="Montserrat"/>
              </a:rPr>
              <a:t>16.Ramwadi</a:t>
            </a: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endParaRPr sz="2400">
              <a:solidFill>
                <a:srgbClr val="00FFFF"/>
              </a:solidFill>
              <a:latin typeface="Montserrat"/>
              <a:ea typeface="Montserrat"/>
              <a:cs typeface="Montserrat"/>
              <a:sym typeface="Montserrat"/>
            </a:endParaRPr>
          </a:p>
          <a:p>
            <a:pPr marL="0" lvl="0" indent="0" algn="l" rtl="0">
              <a:lnSpc>
                <a:spcPct val="100000"/>
              </a:lnSpc>
              <a:spcBef>
                <a:spcPts val="0"/>
              </a:spcBef>
              <a:spcAft>
                <a:spcPts val="0"/>
              </a:spcAft>
              <a:buNone/>
            </a:pPr>
            <a:endParaRPr sz="2400">
              <a:solidFill>
                <a:srgbClr val="00FFFF"/>
              </a:solidFill>
              <a:latin typeface="Montserrat"/>
              <a:ea typeface="Montserrat"/>
              <a:cs typeface="Montserrat"/>
              <a:sym typeface="Montserrat"/>
            </a:endParaRPr>
          </a:p>
          <a:p>
            <a:pPr marL="0" lvl="0" indent="0" algn="ctr" rtl="0">
              <a:lnSpc>
                <a:spcPct val="100000"/>
              </a:lnSpc>
              <a:spcBef>
                <a:spcPts val="0"/>
              </a:spcBef>
              <a:spcAft>
                <a:spcPts val="0"/>
              </a:spcAft>
              <a:buNone/>
            </a:pPr>
            <a:r>
              <a:rPr lang="en" sz="2400">
                <a:solidFill>
                  <a:srgbClr val="FF00FF"/>
                </a:solidFill>
                <a:latin typeface="Montserrat"/>
                <a:ea typeface="Montserrat"/>
                <a:cs typeface="Montserrat"/>
                <a:sym typeface="Montserrat"/>
              </a:rPr>
              <a:t>PURPLE LINE </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1.PCMC</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2.Sant Tukaram Nagar</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3.Bhosari</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4.Kasarwadi</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5.Phugewadi</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6.Bopodi</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4"/>
          <p:cNvSpPr txBox="1">
            <a:spLocks noGrp="1"/>
          </p:cNvSpPr>
          <p:nvPr>
            <p:ph type="body" idx="1"/>
          </p:nvPr>
        </p:nvSpPr>
        <p:spPr>
          <a:xfrm>
            <a:off x="1297500" y="498500"/>
            <a:ext cx="7038900" cy="42273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7.Khadki</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8.Range Hills</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9.Shivaji Nagar</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10.Civil Court</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11.Budhwar Peth</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12.Mandai</a:t>
            </a:r>
            <a:endParaRPr sz="2400">
              <a:solidFill>
                <a:srgbClr val="FF00FF"/>
              </a:solidFill>
              <a:latin typeface="Montserrat"/>
              <a:ea typeface="Montserrat"/>
              <a:cs typeface="Montserrat"/>
              <a:sym typeface="Montserrat"/>
            </a:endParaRPr>
          </a:p>
          <a:p>
            <a:pPr marL="0" lvl="0" indent="0" algn="l" rtl="0">
              <a:lnSpc>
                <a:spcPct val="100000"/>
              </a:lnSpc>
              <a:spcBef>
                <a:spcPts val="0"/>
              </a:spcBef>
              <a:spcAft>
                <a:spcPts val="0"/>
              </a:spcAft>
              <a:buNone/>
            </a:pPr>
            <a:r>
              <a:rPr lang="en" sz="2400">
                <a:solidFill>
                  <a:srgbClr val="FF00FF"/>
                </a:solidFill>
                <a:latin typeface="Montserrat"/>
                <a:ea typeface="Montserrat"/>
                <a:cs typeface="Montserrat"/>
                <a:sym typeface="Montserrat"/>
              </a:rPr>
              <a:t>13.Swargate</a:t>
            </a:r>
            <a:endParaRPr sz="2400">
              <a:solidFill>
                <a:srgbClr val="FF00FF"/>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TIMELINE</a:t>
            </a:r>
            <a:endParaRPr b="1"/>
          </a:p>
        </p:txBody>
      </p:sp>
      <p:sp>
        <p:nvSpPr>
          <p:cNvPr id="269" name="Google Shape;269;p35"/>
          <p:cNvSpPr txBox="1"/>
          <p:nvPr/>
        </p:nvSpPr>
        <p:spPr>
          <a:xfrm>
            <a:off x="1109400" y="1638850"/>
            <a:ext cx="7677300" cy="831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Understanding metro routes and their specifications was very difficult.</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Physical presence of the person was necessary at the metro station for him/her to understand the metro timings and the routes . </a:t>
            </a:r>
            <a:endParaRPr>
              <a:solidFill>
                <a:schemeClr val="lt1"/>
              </a:solidFill>
              <a:latin typeface="Lato"/>
              <a:ea typeface="Lato"/>
              <a:cs typeface="Lato"/>
              <a:sym typeface="Lato"/>
            </a:endParaRPr>
          </a:p>
        </p:txBody>
      </p:sp>
      <p:sp>
        <p:nvSpPr>
          <p:cNvPr id="270" name="Google Shape;270;p35"/>
          <p:cNvSpPr txBox="1"/>
          <p:nvPr/>
        </p:nvSpPr>
        <p:spPr>
          <a:xfrm>
            <a:off x="1449750" y="1298475"/>
            <a:ext cx="15003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rgbClr val="FF0000"/>
                </a:solidFill>
                <a:latin typeface="Lato"/>
                <a:ea typeface="Lato"/>
                <a:cs typeface="Lato"/>
                <a:sym typeface="Lato"/>
              </a:rPr>
              <a:t>PAST:</a:t>
            </a:r>
            <a:endParaRPr sz="1600">
              <a:solidFill>
                <a:srgbClr val="FF0000"/>
              </a:solidFill>
              <a:latin typeface="Lato"/>
              <a:ea typeface="Lato"/>
              <a:cs typeface="Lato"/>
              <a:sym typeface="Lato"/>
            </a:endParaRPr>
          </a:p>
        </p:txBody>
      </p:sp>
      <p:sp>
        <p:nvSpPr>
          <p:cNvPr id="271" name="Google Shape;271;p35"/>
          <p:cNvSpPr txBox="1"/>
          <p:nvPr/>
        </p:nvSpPr>
        <p:spPr>
          <a:xfrm>
            <a:off x="1399325" y="2849100"/>
            <a:ext cx="13614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rgbClr val="FF0000"/>
                </a:solidFill>
                <a:latin typeface="Lato"/>
                <a:ea typeface="Lato"/>
                <a:cs typeface="Lato"/>
                <a:sym typeface="Lato"/>
              </a:rPr>
              <a:t>PRESENT:</a:t>
            </a:r>
            <a:endParaRPr sz="1600">
              <a:solidFill>
                <a:srgbClr val="FF0000"/>
              </a:solidFill>
              <a:latin typeface="Lato"/>
              <a:ea typeface="Lato"/>
              <a:cs typeface="Lato"/>
              <a:sym typeface="Lato"/>
            </a:endParaRPr>
          </a:p>
        </p:txBody>
      </p:sp>
      <p:sp>
        <p:nvSpPr>
          <p:cNvPr id="272" name="Google Shape;272;p35"/>
          <p:cNvSpPr txBox="1"/>
          <p:nvPr/>
        </p:nvSpPr>
        <p:spPr>
          <a:xfrm>
            <a:off x="1109400" y="3443750"/>
            <a:ext cx="6542700" cy="1693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Lato"/>
              <a:buAutoNum type="arabicParenR"/>
            </a:pPr>
            <a:r>
              <a:rPr lang="en">
                <a:solidFill>
                  <a:schemeClr val="lt1"/>
                </a:solidFill>
                <a:latin typeface="Lato"/>
                <a:ea typeface="Lato"/>
                <a:cs typeface="Lato"/>
                <a:sym typeface="Lato"/>
              </a:rPr>
              <a:t>Working on innovative solutions to solve problems face by users using data structure and algorithms.</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arenR"/>
            </a:pPr>
            <a:r>
              <a:rPr lang="en">
                <a:solidFill>
                  <a:schemeClr val="lt1"/>
                </a:solidFill>
                <a:latin typeface="Lato"/>
                <a:ea typeface="Lato"/>
                <a:cs typeface="Lato"/>
                <a:sym typeface="Lato"/>
              </a:rPr>
              <a:t>Use of Graph data structure. Using locations as nodes in graphs and weighted edges to represent the distance between the same. </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arenR"/>
            </a:pPr>
            <a:r>
              <a:rPr lang="en">
                <a:solidFill>
                  <a:schemeClr val="lt1"/>
                </a:solidFill>
                <a:latin typeface="Lato"/>
                <a:ea typeface="Lato"/>
                <a:cs typeface="Lato"/>
                <a:sym typeface="Lato"/>
              </a:rPr>
              <a:t>Usage of various graph traversal techniques to find a route.</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arenR"/>
            </a:pPr>
            <a:r>
              <a:rPr lang="en">
                <a:solidFill>
                  <a:schemeClr val="lt1"/>
                </a:solidFill>
                <a:latin typeface="Lato"/>
                <a:ea typeface="Lato"/>
                <a:cs typeface="Lato"/>
                <a:sym typeface="Lato"/>
              </a:rPr>
              <a:t>Usage of other allied data structures for Metro timing purposes. </a:t>
            </a:r>
            <a:endParaRPr>
              <a:solidFill>
                <a:schemeClr val="lt1"/>
              </a:solidFill>
              <a:latin typeface="Lato"/>
              <a:ea typeface="Lato"/>
              <a:cs typeface="Lato"/>
              <a:sym typeface="Lato"/>
            </a:endParaRPr>
          </a:p>
          <a:p>
            <a:pPr marL="457200" lvl="0" indent="0" algn="l" rtl="0">
              <a:spcBef>
                <a:spcPts val="0"/>
              </a:spcBef>
              <a:spcAft>
                <a:spcPts val="0"/>
              </a:spcAft>
              <a:buNone/>
            </a:pPr>
            <a:endParaRPr>
              <a:solidFill>
                <a:srgbClr val="FFFF00"/>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6"/>
          <p:cNvSpPr txBox="1"/>
          <p:nvPr/>
        </p:nvSpPr>
        <p:spPr>
          <a:xfrm>
            <a:off x="1676675" y="1021125"/>
            <a:ext cx="1790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latin typeface="Lato"/>
                <a:ea typeface="Lato"/>
                <a:cs typeface="Lato"/>
                <a:sym typeface="Lato"/>
              </a:rPr>
              <a:t>FUTURE:</a:t>
            </a:r>
            <a:endParaRPr>
              <a:solidFill>
                <a:srgbClr val="FF0000"/>
              </a:solidFill>
              <a:latin typeface="Lato"/>
              <a:ea typeface="Lato"/>
              <a:cs typeface="Lato"/>
              <a:sym typeface="Lato"/>
            </a:endParaRPr>
          </a:p>
        </p:txBody>
      </p:sp>
      <p:sp>
        <p:nvSpPr>
          <p:cNvPr id="278" name="Google Shape;278;p36"/>
          <p:cNvSpPr txBox="1"/>
          <p:nvPr/>
        </p:nvSpPr>
        <p:spPr>
          <a:xfrm>
            <a:off x="1361075" y="1421325"/>
            <a:ext cx="7123200" cy="819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Lato"/>
              <a:buAutoNum type="arabicParenR"/>
            </a:pPr>
            <a:r>
              <a:rPr lang="en">
                <a:solidFill>
                  <a:schemeClr val="lt1"/>
                </a:solidFill>
                <a:latin typeface="Lato"/>
                <a:ea typeface="Lato"/>
                <a:cs typeface="Lato"/>
                <a:sym typeface="Lato"/>
              </a:rPr>
              <a:t>Novelties that can be added to the solution to make it more &amp; more effective. Eg. Citi darshan, parking arrangement, etc </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arenR"/>
            </a:pPr>
            <a:r>
              <a:rPr lang="en">
                <a:solidFill>
                  <a:schemeClr val="lt1"/>
                </a:solidFill>
                <a:latin typeface="Lato"/>
                <a:ea typeface="Lato"/>
                <a:cs typeface="Lato"/>
                <a:sym typeface="Lato"/>
              </a:rPr>
              <a:t> Implementation of the designed solution.</a:t>
            </a:r>
            <a:endParaRPr>
              <a:solidFill>
                <a:schemeClr val="lt1"/>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7"/>
          <p:cNvSpPr txBox="1">
            <a:spLocks noGrp="1"/>
          </p:cNvSpPr>
          <p:nvPr>
            <p:ph type="title"/>
          </p:nvPr>
        </p:nvSpPr>
        <p:spPr>
          <a:xfrm>
            <a:off x="1403100" y="574750"/>
            <a:ext cx="7038900" cy="914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800" b="1">
                <a:highlight>
                  <a:schemeClr val="dk1"/>
                </a:highlight>
              </a:rPr>
              <a:t>Data Structures to be Used :</a:t>
            </a:r>
            <a:endParaRPr sz="3100"/>
          </a:p>
        </p:txBody>
      </p:sp>
      <p:sp>
        <p:nvSpPr>
          <p:cNvPr id="284" name="Google Shape;284;p3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sz="2700">
                <a:latin typeface="Montserrat"/>
                <a:ea typeface="Montserrat"/>
                <a:cs typeface="Montserrat"/>
                <a:sym typeface="Montserrat"/>
              </a:rPr>
              <a:t>1)Graphs</a:t>
            </a:r>
            <a:endParaRPr sz="2700">
              <a:latin typeface="Montserrat"/>
              <a:ea typeface="Montserrat"/>
              <a:cs typeface="Montserrat"/>
              <a:sym typeface="Montserrat"/>
            </a:endParaRPr>
          </a:p>
          <a:p>
            <a:pPr marL="0" lvl="0" indent="0" algn="l" rtl="0">
              <a:lnSpc>
                <a:spcPct val="100000"/>
              </a:lnSpc>
              <a:spcBef>
                <a:spcPts val="0"/>
              </a:spcBef>
              <a:spcAft>
                <a:spcPts val="0"/>
              </a:spcAft>
              <a:buNone/>
            </a:pPr>
            <a:r>
              <a:rPr lang="en" sz="2700">
                <a:latin typeface="Montserrat"/>
                <a:ea typeface="Montserrat"/>
                <a:cs typeface="Montserrat"/>
                <a:sym typeface="Montserrat"/>
              </a:rPr>
              <a:t>2)Trie</a:t>
            </a:r>
            <a:endParaRPr sz="2700">
              <a:latin typeface="Montserrat"/>
              <a:ea typeface="Montserrat"/>
              <a:cs typeface="Montserrat"/>
              <a:sym typeface="Montserrat"/>
            </a:endParaRPr>
          </a:p>
          <a:p>
            <a:pPr marL="0" lvl="0" indent="0" algn="l" rtl="0">
              <a:lnSpc>
                <a:spcPct val="100000"/>
              </a:lnSpc>
              <a:spcBef>
                <a:spcPts val="0"/>
              </a:spcBef>
              <a:spcAft>
                <a:spcPts val="0"/>
              </a:spcAft>
              <a:buNone/>
            </a:pPr>
            <a:r>
              <a:rPr lang="en" sz="2700">
                <a:latin typeface="Montserrat"/>
                <a:ea typeface="Montserrat"/>
                <a:cs typeface="Montserrat"/>
                <a:sym typeface="Montserrat"/>
              </a:rPr>
              <a:t>3)Breadth-First-Search algorithm</a:t>
            </a:r>
            <a:endParaRPr sz="2700">
              <a:latin typeface="Montserrat"/>
              <a:ea typeface="Montserrat"/>
              <a:cs typeface="Montserrat"/>
              <a:sym typeface="Montserrat"/>
            </a:endParaRPr>
          </a:p>
          <a:p>
            <a:pPr marL="0" lvl="0" indent="0" algn="l" rtl="0">
              <a:spcBef>
                <a:spcPts val="0"/>
              </a:spcBef>
              <a:spcAft>
                <a:spcPts val="1200"/>
              </a:spcAft>
              <a:buNone/>
            </a:pPr>
            <a:endParaRPr sz="12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8"/>
          <p:cNvSpPr txBox="1">
            <a:spLocks noGrp="1"/>
          </p:cNvSpPr>
          <p:nvPr>
            <p:ph type="title"/>
          </p:nvPr>
        </p:nvSpPr>
        <p:spPr>
          <a:xfrm>
            <a:off x="1324050" y="499325"/>
            <a:ext cx="6495900" cy="914100"/>
          </a:xfrm>
          <a:prstGeom prst="rect">
            <a:avLst/>
          </a:prstGeom>
        </p:spPr>
        <p:txBody>
          <a:bodyPr spcFirstLastPara="1" wrap="square" lIns="91425" tIns="91425" rIns="91425" bIns="91425" anchor="t" anchorCtr="0">
            <a:normAutofit/>
          </a:bodyPr>
          <a:lstStyle/>
          <a:p>
            <a:pPr marL="0" lvl="0" indent="0" algn="ctr" rtl="0">
              <a:lnSpc>
                <a:spcPct val="115000"/>
              </a:lnSpc>
              <a:spcBef>
                <a:spcPts val="0"/>
              </a:spcBef>
              <a:spcAft>
                <a:spcPts val="1200"/>
              </a:spcAft>
              <a:buNone/>
            </a:pPr>
            <a:r>
              <a:rPr lang="en" sz="2900" b="1">
                <a:latin typeface="Lato"/>
                <a:ea typeface="Lato"/>
                <a:cs typeface="Lato"/>
                <a:sym typeface="Lato"/>
              </a:rPr>
              <a:t>Novelty - </a:t>
            </a:r>
            <a:endParaRPr sz="4000" b="1">
              <a:latin typeface="Lato"/>
              <a:ea typeface="Lato"/>
              <a:cs typeface="Lato"/>
              <a:sym typeface="Lato"/>
            </a:endParaRPr>
          </a:p>
        </p:txBody>
      </p:sp>
      <p:sp>
        <p:nvSpPr>
          <p:cNvPr id="290" name="Google Shape;290;p38"/>
          <p:cNvSpPr txBox="1">
            <a:spLocks noGrp="1"/>
          </p:cNvSpPr>
          <p:nvPr>
            <p:ph type="body" idx="1"/>
          </p:nvPr>
        </p:nvSpPr>
        <p:spPr>
          <a:xfrm>
            <a:off x="1173200" y="1596075"/>
            <a:ext cx="7038900" cy="2911200"/>
          </a:xfrm>
          <a:prstGeom prst="rect">
            <a:avLst/>
          </a:prstGeom>
        </p:spPr>
        <p:txBody>
          <a:bodyPr spcFirstLastPara="1" wrap="square" lIns="91425" tIns="91425" rIns="91425" bIns="91425" anchor="t" anchorCtr="0">
            <a:normAutofit/>
          </a:bodyPr>
          <a:lstStyle/>
          <a:p>
            <a:pPr marL="457200" lvl="0" indent="-361950" algn="l" rtl="0">
              <a:spcBef>
                <a:spcPts val="0"/>
              </a:spcBef>
              <a:spcAft>
                <a:spcPts val="0"/>
              </a:spcAft>
              <a:buSzPts val="2100"/>
              <a:buAutoNum type="arabicParenR"/>
            </a:pPr>
            <a:r>
              <a:rPr lang="en" sz="2100"/>
              <a:t>City Darshan Tourism Plan </a:t>
            </a:r>
            <a:endParaRPr sz="2100"/>
          </a:p>
          <a:p>
            <a:pPr marL="457200" lvl="0" indent="-361950" algn="l" rtl="0">
              <a:spcBef>
                <a:spcPts val="0"/>
              </a:spcBef>
              <a:spcAft>
                <a:spcPts val="0"/>
              </a:spcAft>
              <a:buSzPts val="2100"/>
              <a:buAutoNum type="arabicParenR"/>
            </a:pPr>
            <a:r>
              <a:rPr lang="en" sz="2100"/>
              <a:t>Parking facility near metro stations </a:t>
            </a:r>
            <a:endParaRPr sz="21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9"/>
          <p:cNvSpPr txBox="1">
            <a:spLocks noGrp="1"/>
          </p:cNvSpPr>
          <p:nvPr>
            <p:ph type="title"/>
          </p:nvPr>
        </p:nvSpPr>
        <p:spPr>
          <a:xfrm>
            <a:off x="1297500" y="393750"/>
            <a:ext cx="7038900" cy="7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500" b="1" i="1">
                <a:latin typeface="Times New Roman"/>
                <a:ea typeface="Times New Roman"/>
                <a:cs typeface="Times New Roman"/>
                <a:sym typeface="Times New Roman"/>
              </a:rPr>
              <a:t>Call of Action</a:t>
            </a:r>
            <a:endParaRPr sz="3500" b="1" i="1">
              <a:latin typeface="Times New Roman"/>
              <a:ea typeface="Times New Roman"/>
              <a:cs typeface="Times New Roman"/>
              <a:sym typeface="Times New Roman"/>
            </a:endParaRPr>
          </a:p>
        </p:txBody>
      </p:sp>
      <p:sp>
        <p:nvSpPr>
          <p:cNvPr id="296" name="Google Shape;296;p39"/>
          <p:cNvSpPr txBox="1">
            <a:spLocks noGrp="1"/>
          </p:cNvSpPr>
          <p:nvPr>
            <p:ph type="body" idx="1"/>
          </p:nvPr>
        </p:nvSpPr>
        <p:spPr>
          <a:xfrm>
            <a:off x="1297500" y="1380325"/>
            <a:ext cx="7038900" cy="3098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i="1">
                <a:latin typeface="Arial"/>
                <a:ea typeface="Arial"/>
                <a:cs typeface="Arial"/>
                <a:sym typeface="Arial"/>
              </a:rPr>
              <a:t>We know most of the people in pune are not from pune, but from outside pune.</a:t>
            </a:r>
            <a:endParaRPr sz="1600" i="1">
              <a:latin typeface="Arial"/>
              <a:ea typeface="Arial"/>
              <a:cs typeface="Arial"/>
              <a:sym typeface="Arial"/>
            </a:endParaRPr>
          </a:p>
          <a:p>
            <a:pPr marL="0" lvl="0" indent="0" algn="l" rtl="0">
              <a:spcBef>
                <a:spcPts val="1200"/>
              </a:spcBef>
              <a:spcAft>
                <a:spcPts val="0"/>
              </a:spcAft>
              <a:buNone/>
            </a:pPr>
            <a:r>
              <a:rPr lang="en" sz="1600" i="1">
                <a:latin typeface="Arial"/>
                <a:ea typeface="Arial"/>
                <a:cs typeface="Arial"/>
                <a:sym typeface="Arial"/>
              </a:rPr>
              <a:t>Most of them are here for education and jobs......</a:t>
            </a:r>
            <a:endParaRPr sz="1600" i="1">
              <a:latin typeface="Arial"/>
              <a:ea typeface="Arial"/>
              <a:cs typeface="Arial"/>
              <a:sym typeface="Arial"/>
            </a:endParaRPr>
          </a:p>
          <a:p>
            <a:pPr marL="0" lvl="0" indent="0" algn="l" rtl="0">
              <a:spcBef>
                <a:spcPts val="1200"/>
              </a:spcBef>
              <a:spcAft>
                <a:spcPts val="0"/>
              </a:spcAft>
              <a:buNone/>
            </a:pPr>
            <a:r>
              <a:rPr lang="en" sz="1600" i="1">
                <a:latin typeface="Arial"/>
                <a:ea typeface="Arial"/>
                <a:cs typeface="Arial"/>
                <a:sym typeface="Arial"/>
              </a:rPr>
              <a:t>Who are just mere starters in their career.....</a:t>
            </a:r>
            <a:endParaRPr sz="1600" i="1">
              <a:latin typeface="Arial"/>
              <a:ea typeface="Arial"/>
              <a:cs typeface="Arial"/>
              <a:sym typeface="Arial"/>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0"/>
          <p:cNvSpPr txBox="1">
            <a:spLocks noGrp="1"/>
          </p:cNvSpPr>
          <p:nvPr>
            <p:ph type="title"/>
          </p:nvPr>
        </p:nvSpPr>
        <p:spPr>
          <a:xfrm>
            <a:off x="1297500" y="393750"/>
            <a:ext cx="7038900" cy="2122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990"/>
              <a:buNone/>
            </a:pPr>
            <a:r>
              <a:rPr lang="en" sz="1500" b="1" i="1">
                <a:latin typeface="Arial"/>
                <a:ea typeface="Arial"/>
                <a:cs typeface="Arial"/>
                <a:sym typeface="Arial"/>
              </a:rPr>
              <a:t>So for all of them....</a:t>
            </a:r>
            <a:endParaRPr sz="1500" b="1" i="1">
              <a:latin typeface="Arial"/>
              <a:ea typeface="Arial"/>
              <a:cs typeface="Arial"/>
              <a:sym typeface="Arial"/>
            </a:endParaRPr>
          </a:p>
          <a:p>
            <a:pPr marL="0" lvl="0" indent="0" algn="l" rtl="0">
              <a:lnSpc>
                <a:spcPct val="115000"/>
              </a:lnSpc>
              <a:spcBef>
                <a:spcPts val="1200"/>
              </a:spcBef>
              <a:spcAft>
                <a:spcPts val="1200"/>
              </a:spcAft>
              <a:buSzPts val="990"/>
              <a:buNone/>
            </a:pPr>
            <a:r>
              <a:rPr lang="en" sz="1500" b="1" i="1">
                <a:latin typeface="Arial"/>
                <a:ea typeface="Arial"/>
                <a:cs typeface="Arial"/>
                <a:sym typeface="Arial"/>
              </a:rPr>
              <a:t>It is expected that the students and job professionals are punctual to their respective  workplace, but amongst the ‘PUNE TRAFFIC’ , it becomes almost impossible to be on time. So the Pune metro is the ultimate choice for them to avoid the traffic.  So for the ease of the passengers and the  benefits that the pune metro has to offer them.... The Metro Connect app is the way.</a:t>
            </a:r>
            <a:endParaRPr sz="1500" b="1" i="1">
              <a:latin typeface="Arial"/>
              <a:ea typeface="Arial"/>
              <a:cs typeface="Arial"/>
              <a:sym typeface="Arial"/>
            </a:endParaRPr>
          </a:p>
        </p:txBody>
      </p:sp>
      <p:pic>
        <p:nvPicPr>
          <p:cNvPr id="302" name="Google Shape;302;p40"/>
          <p:cNvPicPr preferRelativeResize="0"/>
          <p:nvPr/>
        </p:nvPicPr>
        <p:blipFill>
          <a:blip r:embed="rId3">
            <a:alphaModFix/>
          </a:blip>
          <a:stretch>
            <a:fillRect/>
          </a:stretch>
        </p:blipFill>
        <p:spPr>
          <a:xfrm>
            <a:off x="4359475" y="1718875"/>
            <a:ext cx="4784527" cy="342462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41"/>
          <p:cNvSpPr txBox="1">
            <a:spLocks noGrp="1"/>
          </p:cNvSpPr>
          <p:nvPr>
            <p:ph type="title"/>
          </p:nvPr>
        </p:nvSpPr>
        <p:spPr>
          <a:xfrm>
            <a:off x="1269800" y="472950"/>
            <a:ext cx="7038900" cy="720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3900" b="1" i="1" dirty="0"/>
              <a:t>A PROJECT BY:-</a:t>
            </a:r>
            <a:endParaRPr sz="3900" b="1" i="1" dirty="0"/>
          </a:p>
        </p:txBody>
      </p:sp>
      <p:sp>
        <p:nvSpPr>
          <p:cNvPr id="308" name="Google Shape;308;p41"/>
          <p:cNvSpPr txBox="1">
            <a:spLocks noGrp="1"/>
          </p:cNvSpPr>
          <p:nvPr>
            <p:ph type="body" idx="1"/>
          </p:nvPr>
        </p:nvSpPr>
        <p:spPr>
          <a:xfrm>
            <a:off x="2754630" y="2034540"/>
            <a:ext cx="3920490" cy="537210"/>
          </a:xfrm>
          <a:prstGeom prst="rect">
            <a:avLst/>
          </a:prstGeom>
        </p:spPr>
        <p:txBody>
          <a:bodyPr spcFirstLastPara="1" wrap="square" lIns="91425" tIns="91425" rIns="91425" bIns="91425" anchor="t" anchorCtr="0">
            <a:normAutofit lnSpcReduction="10000"/>
          </a:bodyPr>
          <a:lstStyle/>
          <a:p>
            <a:pPr marL="0" lvl="0" indent="0" algn="l" rtl="0">
              <a:lnSpc>
                <a:spcPct val="105000"/>
              </a:lnSpc>
              <a:spcBef>
                <a:spcPts val="0"/>
              </a:spcBef>
              <a:spcAft>
                <a:spcPts val="0"/>
              </a:spcAft>
              <a:buNone/>
            </a:pPr>
            <a:r>
              <a:rPr lang="en-US" sz="2300" b="1" i="1" u="sng" dirty="0">
                <a:solidFill>
                  <a:srgbClr val="00FFFF"/>
                </a:solidFill>
                <a:latin typeface="Oswald"/>
                <a:ea typeface="Oswald"/>
                <a:cs typeface="Oswald"/>
                <a:sym typeface="Oswald"/>
              </a:rPr>
              <a:t>SARTHAK ADESH RANAWADE</a:t>
            </a:r>
            <a:endParaRPr sz="2300" b="1" i="1" u="sng" dirty="0">
              <a:solidFill>
                <a:srgbClr val="00FFFF"/>
              </a:solidFill>
              <a:latin typeface="Oswald"/>
              <a:ea typeface="Oswald"/>
              <a:cs typeface="Oswald"/>
              <a:sym typeface="Oswa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5"/>
          <p:cNvSpPr txBox="1">
            <a:spLocks noGrp="1"/>
          </p:cNvSpPr>
          <p:nvPr>
            <p:ph type="title"/>
          </p:nvPr>
        </p:nvSpPr>
        <p:spPr>
          <a:xfrm>
            <a:off x="1146650" y="303250"/>
            <a:ext cx="7038900" cy="6369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OVERVIEW OF PROBLEM </a:t>
            </a:r>
            <a:endParaRPr b="1"/>
          </a:p>
        </p:txBody>
      </p:sp>
      <p:sp>
        <p:nvSpPr>
          <p:cNvPr id="146" name="Google Shape;146;p15"/>
          <p:cNvSpPr txBox="1">
            <a:spLocks noGrp="1"/>
          </p:cNvSpPr>
          <p:nvPr>
            <p:ph type="body" idx="1"/>
          </p:nvPr>
        </p:nvSpPr>
        <p:spPr>
          <a:xfrm>
            <a:off x="1282400" y="1060825"/>
            <a:ext cx="7038900" cy="36201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AutoNum type="arabicParenR"/>
            </a:pPr>
            <a:r>
              <a:rPr lang="en" sz="1700"/>
              <a:t>Pune is one of the fastest growing city in India . It is known for its vibrant culture, educational institutions, research centres and IT parks. </a:t>
            </a:r>
            <a:endParaRPr sz="1700"/>
          </a:p>
          <a:p>
            <a:pPr marL="0" lvl="0" indent="0" algn="l" rtl="0">
              <a:spcBef>
                <a:spcPts val="1200"/>
              </a:spcBef>
              <a:spcAft>
                <a:spcPts val="1200"/>
              </a:spcAft>
              <a:buNone/>
            </a:pPr>
            <a:endParaRPr sz="1700"/>
          </a:p>
        </p:txBody>
      </p:sp>
      <p:pic>
        <p:nvPicPr>
          <p:cNvPr id="147" name="Google Shape;147;p15"/>
          <p:cNvPicPr preferRelativeResize="0"/>
          <p:nvPr/>
        </p:nvPicPr>
        <p:blipFill>
          <a:blip r:embed="rId3">
            <a:alphaModFix amt="76000"/>
          </a:blip>
          <a:stretch>
            <a:fillRect/>
          </a:stretch>
        </p:blipFill>
        <p:spPr>
          <a:xfrm>
            <a:off x="1146652" y="2204416"/>
            <a:ext cx="7038898" cy="247650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393750"/>
            <a:ext cx="7038900" cy="1074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 sz="1700">
                <a:latin typeface="Lato"/>
                <a:ea typeface="Lato"/>
                <a:cs typeface="Lato"/>
                <a:sym typeface="Lato"/>
              </a:rPr>
              <a:t>2)  The TomTom Traffic Index Ranking 2022 has ranked Pune city as the sixth most congested city among 389 cities across 56 countries in the world.</a:t>
            </a:r>
            <a:endParaRPr sz="2600"/>
          </a:p>
        </p:txBody>
      </p:sp>
      <p:pic>
        <p:nvPicPr>
          <p:cNvPr id="153" name="Google Shape;153;p16"/>
          <p:cNvPicPr preferRelativeResize="0"/>
          <p:nvPr/>
        </p:nvPicPr>
        <p:blipFill rotWithShape="1">
          <a:blip r:embed="rId3">
            <a:alphaModFix amt="64000"/>
          </a:blip>
          <a:srcRect l="1714" t="3577" r="2500"/>
          <a:stretch/>
        </p:blipFill>
        <p:spPr>
          <a:xfrm>
            <a:off x="1417850" y="1573725"/>
            <a:ext cx="6742375" cy="284692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1355400" y="439000"/>
            <a:ext cx="6923100" cy="576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TOM TOM TRAFFIC INDEX </a:t>
            </a:r>
            <a:endParaRPr b="1"/>
          </a:p>
        </p:txBody>
      </p:sp>
      <p:sp>
        <p:nvSpPr>
          <p:cNvPr id="159" name="Google Shape;159;p1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60" name="Google Shape;160;p17"/>
          <p:cNvPicPr preferRelativeResize="0"/>
          <p:nvPr/>
        </p:nvPicPr>
        <p:blipFill rotWithShape="1">
          <a:blip r:embed="rId3">
            <a:alphaModFix/>
          </a:blip>
          <a:srcRect t="15344" r="3827" b="9878"/>
          <a:stretch/>
        </p:blipFill>
        <p:spPr>
          <a:xfrm>
            <a:off x="270250" y="1422875"/>
            <a:ext cx="8603501" cy="3538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8"/>
          <p:cNvSpPr txBox="1">
            <a:spLocks noGrp="1"/>
          </p:cNvSpPr>
          <p:nvPr>
            <p:ph type="title"/>
          </p:nvPr>
        </p:nvSpPr>
        <p:spPr>
          <a:xfrm>
            <a:off x="1237175" y="620000"/>
            <a:ext cx="7405800" cy="923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990"/>
              <a:buNone/>
            </a:pPr>
            <a:r>
              <a:rPr lang="en" sz="1650">
                <a:latin typeface="Lato"/>
                <a:ea typeface="Lato"/>
                <a:cs typeface="Lato"/>
                <a:sym typeface="Lato"/>
              </a:rPr>
              <a:t>3)  Traffic has been an issue affecting Pune for a long time and the situation has    become more worse in the last few years due to the ongoing developmental activities.</a:t>
            </a:r>
            <a:endParaRPr sz="1650">
              <a:latin typeface="Lato"/>
              <a:ea typeface="Lato"/>
              <a:cs typeface="Lato"/>
              <a:sym typeface="Lato"/>
            </a:endParaRPr>
          </a:p>
          <a:p>
            <a:pPr marL="0" lvl="0" indent="0" algn="l" rtl="0">
              <a:lnSpc>
                <a:spcPct val="115000"/>
              </a:lnSpc>
              <a:spcBef>
                <a:spcPts val="1200"/>
              </a:spcBef>
              <a:spcAft>
                <a:spcPts val="0"/>
              </a:spcAft>
              <a:buSzPts val="990"/>
              <a:buNone/>
            </a:pPr>
            <a:endParaRPr sz="1650">
              <a:latin typeface="Lato"/>
              <a:ea typeface="Lato"/>
              <a:cs typeface="Lato"/>
              <a:sym typeface="Lato"/>
            </a:endParaRPr>
          </a:p>
          <a:p>
            <a:pPr marL="0" lvl="0" indent="0" algn="l" rtl="0">
              <a:lnSpc>
                <a:spcPct val="115000"/>
              </a:lnSpc>
              <a:spcBef>
                <a:spcPts val="1200"/>
              </a:spcBef>
              <a:spcAft>
                <a:spcPts val="1200"/>
              </a:spcAft>
              <a:buSzPts val="990"/>
              <a:buNone/>
            </a:pPr>
            <a:endParaRPr sz="2460"/>
          </a:p>
        </p:txBody>
      </p:sp>
      <p:pic>
        <p:nvPicPr>
          <p:cNvPr id="166" name="Google Shape;166;p18"/>
          <p:cNvPicPr preferRelativeResize="0"/>
          <p:nvPr/>
        </p:nvPicPr>
        <p:blipFill>
          <a:blip r:embed="rId3">
            <a:alphaModFix/>
          </a:blip>
          <a:stretch>
            <a:fillRect/>
          </a:stretch>
        </p:blipFill>
        <p:spPr>
          <a:xfrm>
            <a:off x="1636214" y="1821725"/>
            <a:ext cx="6082726" cy="25515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9"/>
          <p:cNvSpPr txBox="1">
            <a:spLocks noGrp="1"/>
          </p:cNvSpPr>
          <p:nvPr>
            <p:ph type="title"/>
          </p:nvPr>
        </p:nvSpPr>
        <p:spPr>
          <a:xfrm>
            <a:off x="1297500" y="393750"/>
            <a:ext cx="7038900" cy="11499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en" sz="1700">
                <a:latin typeface="Lato"/>
                <a:ea typeface="Lato"/>
                <a:cs typeface="Lato"/>
                <a:sym typeface="Lato"/>
              </a:rPr>
              <a:t>4) So as to reduce traffic congestion and improve mobility in the city , Pune metro was introduced . So Metro can be looked forward as an alternative to reduce the traffic problems. </a:t>
            </a:r>
            <a:endParaRPr sz="1700"/>
          </a:p>
        </p:txBody>
      </p:sp>
      <p:pic>
        <p:nvPicPr>
          <p:cNvPr id="172" name="Google Shape;172;p19"/>
          <p:cNvPicPr preferRelativeResize="0"/>
          <p:nvPr/>
        </p:nvPicPr>
        <p:blipFill>
          <a:blip r:embed="rId3">
            <a:alphaModFix/>
          </a:blip>
          <a:stretch>
            <a:fillRect/>
          </a:stretch>
        </p:blipFill>
        <p:spPr>
          <a:xfrm>
            <a:off x="1987888" y="1649125"/>
            <a:ext cx="5168226" cy="29081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0"/>
          <p:cNvSpPr txBox="1">
            <a:spLocks noGrp="1"/>
          </p:cNvSpPr>
          <p:nvPr>
            <p:ph type="title"/>
          </p:nvPr>
        </p:nvSpPr>
        <p:spPr>
          <a:xfrm>
            <a:off x="823900" y="926500"/>
            <a:ext cx="4587000" cy="1148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2900" b="1"/>
              <a:t>PROBLEM STATEMENT </a:t>
            </a:r>
            <a:endParaRPr sz="2900" b="1"/>
          </a:p>
          <a:p>
            <a:pPr marL="0" lvl="0" indent="0" algn="l" rtl="0">
              <a:spcBef>
                <a:spcPts val="0"/>
              </a:spcBef>
              <a:spcAft>
                <a:spcPts val="0"/>
              </a:spcAft>
              <a:buNone/>
            </a:pPr>
            <a:endParaRPr sz="2900" b="1"/>
          </a:p>
        </p:txBody>
      </p:sp>
      <p:pic>
        <p:nvPicPr>
          <p:cNvPr id="178" name="Google Shape;178;p20"/>
          <p:cNvPicPr preferRelativeResize="0"/>
          <p:nvPr/>
        </p:nvPicPr>
        <p:blipFill>
          <a:blip r:embed="rId3">
            <a:alphaModFix/>
          </a:blip>
          <a:stretch>
            <a:fillRect/>
          </a:stretch>
        </p:blipFill>
        <p:spPr>
          <a:xfrm>
            <a:off x="1977325" y="1949150"/>
            <a:ext cx="2280150" cy="2280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1"/>
          <p:cNvSpPr txBox="1">
            <a:spLocks noGrp="1"/>
          </p:cNvSpPr>
          <p:nvPr>
            <p:ph type="title"/>
          </p:nvPr>
        </p:nvSpPr>
        <p:spPr>
          <a:xfrm>
            <a:off x="1297500" y="393750"/>
            <a:ext cx="7038900" cy="52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360" b="1" i="1">
                <a:latin typeface="Arial"/>
                <a:ea typeface="Arial"/>
                <a:cs typeface="Arial"/>
                <a:sym typeface="Arial"/>
              </a:rPr>
              <a:t>The Actual Problem Statement.</a:t>
            </a:r>
            <a:endParaRPr sz="2360" b="1" i="1">
              <a:latin typeface="Arial"/>
              <a:ea typeface="Arial"/>
              <a:cs typeface="Arial"/>
              <a:sym typeface="Arial"/>
            </a:endParaRPr>
          </a:p>
        </p:txBody>
      </p:sp>
      <p:sp>
        <p:nvSpPr>
          <p:cNvPr id="184" name="Google Shape;184;p21"/>
          <p:cNvSpPr txBox="1">
            <a:spLocks noGrp="1"/>
          </p:cNvSpPr>
          <p:nvPr>
            <p:ph type="body" idx="1"/>
          </p:nvPr>
        </p:nvSpPr>
        <p:spPr>
          <a:xfrm>
            <a:off x="1297500" y="987200"/>
            <a:ext cx="7038900" cy="4029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1800" dirty="0"/>
              <a:t>Passengers find it difficult to search a metro station nearest to them.</a:t>
            </a:r>
            <a:endParaRPr sz="1800" dirty="0"/>
          </a:p>
          <a:p>
            <a:pPr marL="457200" lvl="0" indent="-342900" algn="l" rtl="0">
              <a:spcBef>
                <a:spcPts val="0"/>
              </a:spcBef>
              <a:spcAft>
                <a:spcPts val="0"/>
              </a:spcAft>
              <a:buSzPts val="1800"/>
              <a:buChar char="●"/>
            </a:pPr>
            <a:r>
              <a:rPr lang="en" sz="1800" dirty="0"/>
              <a:t>Even  after finding a metro ,  it needs to be of the correct destination station.</a:t>
            </a:r>
            <a:endParaRPr sz="1800" dirty="0"/>
          </a:p>
          <a:p>
            <a:pPr marL="457200" lvl="0" indent="-342900" algn="l" rtl="0">
              <a:spcBef>
                <a:spcPts val="0"/>
              </a:spcBef>
              <a:spcAft>
                <a:spcPts val="0"/>
              </a:spcAft>
              <a:buSzPts val="1800"/>
              <a:buChar char="●"/>
            </a:pPr>
            <a:r>
              <a:rPr lang="en" sz="1800" dirty="0"/>
              <a:t>If the passenger wants to get down before the final station i.e at any random station that falls on the route, he/she needs to know the route of the metro.</a:t>
            </a:r>
            <a:endParaRPr sz="1800" dirty="0"/>
          </a:p>
          <a:p>
            <a:pPr marL="457200" lvl="0" indent="-342900" algn="l" rtl="0">
              <a:spcBef>
                <a:spcPts val="0"/>
              </a:spcBef>
              <a:spcAft>
                <a:spcPts val="0"/>
              </a:spcAft>
              <a:buSzPts val="1800"/>
              <a:buChar char="●"/>
            </a:pPr>
            <a:r>
              <a:rPr lang="en" sz="1800" dirty="0"/>
              <a:t>Overall, passengers need to be physically present at the metro station in order to understand the routes and metro timings.</a:t>
            </a:r>
            <a:endParaRPr sz="1800" dirty="0"/>
          </a:p>
          <a:p>
            <a:pPr marL="457200" lvl="0" indent="-342900" algn="l" rtl="0">
              <a:spcBef>
                <a:spcPts val="0"/>
              </a:spcBef>
              <a:spcAft>
                <a:spcPts val="0"/>
              </a:spcAft>
              <a:buSzPts val="1800"/>
              <a:buChar char="●"/>
            </a:pPr>
            <a:r>
              <a:rPr lang="en" sz="1800" dirty="0"/>
              <a:t>There is no way for the passengers to have all the information at their fingertips within a fraction of second.</a:t>
            </a:r>
            <a:endParaRPr sz="1800" dirty="0"/>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1040</Words>
  <Application>Microsoft Office PowerPoint</Application>
  <PresentationFormat>On-screen Show (16:9)</PresentationFormat>
  <Paragraphs>122</Paragraphs>
  <Slides>29</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Montserrat</vt:lpstr>
      <vt:lpstr>Arial</vt:lpstr>
      <vt:lpstr>Lato</vt:lpstr>
      <vt:lpstr>Times New Roman</vt:lpstr>
      <vt:lpstr>Oswald</vt:lpstr>
      <vt:lpstr>Focus</vt:lpstr>
      <vt:lpstr>    Metro Connect </vt:lpstr>
      <vt:lpstr>OVERVIEW OF PROBLEM</vt:lpstr>
      <vt:lpstr>OVERVIEW OF PROBLEM </vt:lpstr>
      <vt:lpstr>2)  The TomTom Traffic Index Ranking 2022 has ranked Pune city as the sixth most congested city among 389 cities across 56 countries in the world.</vt:lpstr>
      <vt:lpstr>TOM TOM TRAFFIC INDEX </vt:lpstr>
      <vt:lpstr>3)  Traffic has been an issue affecting Pune for a long time and the situation has    become more worse in the last few years due to the ongoing developmental activities.  </vt:lpstr>
      <vt:lpstr>4) So as to reduce traffic congestion and improve mobility in the city , Pune metro was introduced . So Metro can be looked forward as an alternative to reduce the traffic problems. </vt:lpstr>
      <vt:lpstr>PROBLEM STATEMENT  </vt:lpstr>
      <vt:lpstr>The Actual Problem Statement.</vt:lpstr>
      <vt:lpstr>RESEARCH </vt:lpstr>
      <vt:lpstr>PowerPoint Presentation</vt:lpstr>
      <vt:lpstr>SOLUTION</vt:lpstr>
      <vt:lpstr>Metro Route Finder using Graphs Traversal methods</vt:lpstr>
      <vt:lpstr>Metro Assistant Application</vt:lpstr>
      <vt:lpstr>BENEFITS</vt:lpstr>
      <vt:lpstr>PowerPoint Presentation</vt:lpstr>
      <vt:lpstr>CHALLENGES</vt:lpstr>
      <vt:lpstr>PowerPoint Presentation</vt:lpstr>
      <vt:lpstr>Research Papers Reference</vt:lpstr>
      <vt:lpstr>Pune Metro  Stations:-</vt:lpstr>
      <vt:lpstr>             </vt:lpstr>
      <vt:lpstr>PowerPoint Presentation</vt:lpstr>
      <vt:lpstr>TIMELINE</vt:lpstr>
      <vt:lpstr>PowerPoint Presentation</vt:lpstr>
      <vt:lpstr>Data Structures to be Used :</vt:lpstr>
      <vt:lpstr>Novelty - </vt:lpstr>
      <vt:lpstr>Call of Action</vt:lpstr>
      <vt:lpstr>So for all of them.... It is expected that the students and job professionals are punctual to their respective  workplace, but amongst the ‘PUNE TRAFFIC’ , it becomes almost impossible to be on time. So the Pune metro is the ultimate choice for them to avoid the traffic.  So for the ease of the passengers and the  benefits that the pune metro has to offer them.... The Metro Connect app is the way.</vt:lpstr>
      <vt:lpstr>A PROJECT BY:-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Metro Connect </dc:title>
  <dc:creator>Sarthak</dc:creator>
  <cp:lastModifiedBy>Sarthak</cp:lastModifiedBy>
  <cp:revision>1</cp:revision>
  <dcterms:modified xsi:type="dcterms:W3CDTF">2025-04-28T09:29:30Z</dcterms:modified>
</cp:coreProperties>
</file>